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74" r:id="rId5"/>
    <p:sldId id="275" r:id="rId6"/>
    <p:sldId id="270" r:id="rId7"/>
    <p:sldId id="276" r:id="rId8"/>
    <p:sldId id="277" r:id="rId9"/>
    <p:sldId id="278" r:id="rId10"/>
    <p:sldId id="279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B9493A-BD45-4E75-B090-94E371D10EB7}" type="datetimeFigureOut">
              <a:rPr lang="en-US" smtClean="0"/>
              <a:pPr/>
              <a:t>8/30/2011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lasszone.com/cz/books/algebra_1_2007_na/get_chapter_group.htm?cin=2&amp;rg=animated_math&amp;at=animations&amp;npos=1&amp;spos=2&amp;var=animation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3 + 4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-(x – 4)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-(-c + 5 – n)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x</a:t>
            </a:r>
            <a:r>
              <a:rPr lang="en-US" dirty="0" smtClean="0"/>
              <a:t> – (y – 2)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Homework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4800" b="1" dirty="0" smtClean="0"/>
              <a:t>Pg</a:t>
            </a:r>
            <a:r>
              <a:rPr lang="en-US" sz="4800" b="1" dirty="0" smtClean="0"/>
              <a:t>. </a:t>
            </a:r>
            <a:r>
              <a:rPr lang="en-US" sz="4800" b="1" dirty="0" smtClean="0"/>
              <a:t>55</a:t>
            </a:r>
            <a:r>
              <a:rPr lang="en-US" sz="4800" b="1" dirty="0" smtClean="0"/>
              <a:t>; </a:t>
            </a:r>
            <a:r>
              <a:rPr lang="en-US" sz="4800" b="1" dirty="0" smtClean="0"/>
              <a:t>7</a:t>
            </a:r>
            <a:r>
              <a:rPr lang="en-US" sz="4800" b="1" dirty="0" smtClean="0"/>
              <a:t>-21 </a:t>
            </a:r>
            <a:r>
              <a:rPr lang="en-US" sz="4800" b="1" dirty="0" smtClean="0"/>
              <a:t>(odd</a:t>
            </a:r>
            <a:r>
              <a:rPr lang="en-US" sz="4800" b="1" dirty="0" smtClean="0"/>
              <a:t>)</a:t>
            </a:r>
          </a:p>
          <a:p>
            <a:pPr>
              <a:buFont typeface="Arial" charset="0"/>
              <a:buChar char="•"/>
            </a:pPr>
            <a:r>
              <a:rPr lang="en-US" sz="4800" b="1" dirty="0" smtClean="0"/>
              <a:t>Pg. 61; 13- 31 (odd)</a:t>
            </a:r>
            <a:endParaRPr lang="en-US" sz="4800" b="1" dirty="0" smtClean="0"/>
          </a:p>
          <a:p>
            <a:pPr>
              <a:buFont typeface="Arial" charset="0"/>
              <a:buChar char="•"/>
            </a:pPr>
            <a:r>
              <a:rPr lang="en-US" sz="4800" b="1" dirty="0" smtClean="0"/>
              <a:t>Link</a:t>
            </a:r>
            <a:r>
              <a:rPr lang="en-US" sz="4800" b="1" dirty="0" smtClean="0"/>
              <a:t>:</a:t>
            </a:r>
            <a:r>
              <a:rPr lang="en-US" sz="4800" dirty="0" smtClean="0"/>
              <a:t> </a:t>
            </a:r>
            <a:r>
              <a:rPr lang="en-US" sz="4800" dirty="0" smtClean="0">
                <a:hlinkClick r:id="rId2"/>
              </a:rPr>
              <a:t>Modeling Addition and Subtraction of Integers</a:t>
            </a:r>
            <a:endParaRPr lang="en-US" sz="4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Objectives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Learn general rules for adding whole numbers</a:t>
            </a:r>
          </a:p>
          <a:p>
            <a:r>
              <a:rPr lang="en-US" sz="4000" dirty="0" smtClean="0"/>
              <a:t>Use addition to solve word problems</a:t>
            </a:r>
          </a:p>
          <a:p>
            <a:r>
              <a:rPr lang="en-US" sz="4000" dirty="0" smtClean="0"/>
              <a:t>To subtract real numbers and to simplify expressions involving differences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for Addition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If </a:t>
            </a:r>
            <a:r>
              <a:rPr lang="en-US" i="1" dirty="0" smtClean="0"/>
              <a:t>a </a:t>
            </a:r>
            <a:r>
              <a:rPr lang="en-US" dirty="0" smtClean="0"/>
              <a:t>and </a:t>
            </a:r>
            <a:r>
              <a:rPr lang="en-US" i="1" dirty="0" smtClean="0"/>
              <a:t>b</a:t>
            </a:r>
            <a:r>
              <a:rPr lang="en-US" dirty="0" smtClean="0"/>
              <a:t> are both positive, then </a:t>
            </a:r>
            <a:r>
              <a:rPr lang="en-US" i="1" dirty="0" smtClean="0"/>
              <a:t>a + b = |a| + |b|</a:t>
            </a:r>
          </a:p>
          <a:p>
            <a:pPr lvl="1">
              <a:buFont typeface="Arial" charset="0"/>
              <a:buChar char="•"/>
            </a:pPr>
            <a:r>
              <a:rPr lang="en-US" i="1" dirty="0" smtClean="0"/>
              <a:t>Example:  3 + 7 = 10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If </a:t>
            </a:r>
            <a:r>
              <a:rPr lang="en-US" i="1" dirty="0" smtClean="0"/>
              <a:t>a</a:t>
            </a:r>
            <a:r>
              <a:rPr lang="en-US" dirty="0" smtClean="0"/>
              <a:t> and </a:t>
            </a:r>
            <a:r>
              <a:rPr lang="en-US" i="1" dirty="0" smtClean="0"/>
              <a:t>b</a:t>
            </a:r>
            <a:r>
              <a:rPr lang="en-US" dirty="0" smtClean="0"/>
              <a:t> are both negative, then </a:t>
            </a:r>
            <a:r>
              <a:rPr lang="en-US" i="1" dirty="0" smtClean="0"/>
              <a:t>a + b = -(|a| + |b|).</a:t>
            </a:r>
          </a:p>
          <a:p>
            <a:pPr lvl="1">
              <a:buFont typeface="Arial" charset="0"/>
              <a:buChar char="•"/>
            </a:pPr>
            <a:r>
              <a:rPr lang="en-US" i="1" dirty="0" smtClean="0"/>
              <a:t>Example: -6 + (-2) = - (6 + 2) = -8</a:t>
            </a:r>
            <a:r>
              <a:rPr lang="en-US" dirty="0" smtClean="0"/>
              <a:t> 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If </a:t>
            </a:r>
            <a:r>
              <a:rPr lang="en-US" i="1" dirty="0" smtClean="0"/>
              <a:t>a</a:t>
            </a:r>
            <a:r>
              <a:rPr lang="en-US" dirty="0" smtClean="0"/>
              <a:t> is positive and </a:t>
            </a:r>
            <a:r>
              <a:rPr lang="en-US" i="1" dirty="0" smtClean="0"/>
              <a:t>b</a:t>
            </a:r>
            <a:r>
              <a:rPr lang="en-US" dirty="0" smtClean="0"/>
              <a:t> is negative and a has the greater absolute value, then </a:t>
            </a:r>
            <a:r>
              <a:rPr lang="en-US" i="1" dirty="0" smtClean="0"/>
              <a:t>a + b = |a| - |b</a:t>
            </a:r>
            <a:r>
              <a:rPr lang="en-US" dirty="0" smtClean="0"/>
              <a:t>|.</a:t>
            </a:r>
          </a:p>
          <a:p>
            <a:pPr lvl="1">
              <a:buFont typeface="Arial" charset="0"/>
              <a:buChar char="•"/>
            </a:pPr>
            <a:r>
              <a:rPr lang="en-US" i="1" dirty="0" smtClean="0"/>
              <a:t>Example: 8 + (-5) = 8 – 5 = 3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If </a:t>
            </a:r>
            <a:r>
              <a:rPr lang="en-US" i="1" dirty="0" smtClean="0"/>
              <a:t>a</a:t>
            </a:r>
            <a:r>
              <a:rPr lang="en-US" dirty="0" smtClean="0"/>
              <a:t> is positive and</a:t>
            </a:r>
            <a:r>
              <a:rPr lang="en-US" i="1" dirty="0" smtClean="0"/>
              <a:t> b </a:t>
            </a:r>
            <a:r>
              <a:rPr lang="en-US" dirty="0" smtClean="0"/>
              <a:t>is negative and </a:t>
            </a:r>
            <a:r>
              <a:rPr lang="en-US" i="1" dirty="0" smtClean="0"/>
              <a:t>b</a:t>
            </a:r>
            <a:r>
              <a:rPr lang="en-US" dirty="0" smtClean="0"/>
              <a:t> has the greater absolute value, then </a:t>
            </a:r>
            <a:r>
              <a:rPr lang="en-US" i="1" dirty="0" smtClean="0"/>
              <a:t>a + b = -(|b| - |a|).</a:t>
            </a:r>
          </a:p>
          <a:p>
            <a:pPr lvl="1">
              <a:buFont typeface="Arial" charset="0"/>
              <a:buChar char="•"/>
            </a:pPr>
            <a:r>
              <a:rPr lang="en-US" i="1" dirty="0" smtClean="0"/>
              <a:t>Example:  4 + (-9) = -(9 – 4) = -5</a:t>
            </a:r>
          </a:p>
          <a:p>
            <a:pPr>
              <a:buFont typeface="Arial" charset="0"/>
              <a:buChar char="•"/>
            </a:pPr>
            <a:r>
              <a:rPr lang="en-US" i="1" dirty="0" smtClean="0"/>
              <a:t> </a:t>
            </a:r>
            <a:r>
              <a:rPr lang="en-US" dirty="0" smtClean="0"/>
              <a:t>If </a:t>
            </a:r>
            <a:r>
              <a:rPr lang="en-US" i="1" dirty="0" smtClean="0"/>
              <a:t>a</a:t>
            </a:r>
            <a:r>
              <a:rPr lang="en-US" dirty="0" smtClean="0"/>
              <a:t> and </a:t>
            </a:r>
            <a:r>
              <a:rPr lang="en-US" i="1" dirty="0" smtClean="0"/>
              <a:t>b</a:t>
            </a:r>
            <a:r>
              <a:rPr lang="en-US" dirty="0" smtClean="0"/>
              <a:t> are opposites, then </a:t>
            </a:r>
            <a:r>
              <a:rPr lang="en-US" i="1" dirty="0" smtClean="0"/>
              <a:t>a + b = 0</a:t>
            </a:r>
          </a:p>
          <a:p>
            <a:pPr lvl="1">
              <a:buFont typeface="Arial" charset="0"/>
              <a:buChar char="•"/>
            </a:pPr>
            <a:r>
              <a:rPr lang="en-US" i="1" dirty="0" smtClean="0"/>
              <a:t>Example: 2 + (-2) = 0</a:t>
            </a:r>
          </a:p>
          <a:p>
            <a:pPr>
              <a:buFont typeface="Arial" charset="0"/>
              <a:buChar char="•"/>
            </a:pP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Simplify 7 + (-9) + 15 + (-12)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Answer: 1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Simplify: (-291) + 379 + 185 + (-462)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Answer: -189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Simplify.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3200" dirty="0" smtClean="0"/>
              <a:t>-11 + (-10) + 10 + 9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3200" dirty="0" smtClean="0"/>
              <a:t>(-321) + 231 + (-123) + 312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3200" dirty="0" smtClean="0"/>
              <a:t>15 + (-12) + 9 + 6 + (-22)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en-US" sz="3200" dirty="0" smtClean="0"/>
              <a:t>3x + [2 + (-3x)] + (-22)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Definition of Subtraction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For all real numbers </a:t>
            </a:r>
            <a:r>
              <a:rPr lang="en-US" sz="4400" i="1" dirty="0" smtClean="0"/>
              <a:t>a</a:t>
            </a:r>
            <a:r>
              <a:rPr lang="en-US" sz="4400" dirty="0" smtClean="0"/>
              <a:t> and </a:t>
            </a:r>
            <a:r>
              <a:rPr lang="en-US" sz="4400" i="1" dirty="0" smtClean="0"/>
              <a:t>b</a:t>
            </a:r>
            <a:r>
              <a:rPr lang="en-US" sz="4400" dirty="0" smtClean="0"/>
              <a:t>, the</a:t>
            </a:r>
            <a:r>
              <a:rPr lang="en-US" sz="4400" b="1" dirty="0" smtClean="0"/>
              <a:t> difference </a:t>
            </a:r>
            <a:r>
              <a:rPr lang="en-US" sz="4400" i="1" dirty="0" smtClean="0"/>
              <a:t>a – b </a:t>
            </a:r>
            <a:r>
              <a:rPr lang="en-US" sz="4400" dirty="0" smtClean="0"/>
              <a:t>is defined by</a:t>
            </a:r>
          </a:p>
          <a:p>
            <a:pPr lvl="1"/>
            <a:r>
              <a:rPr lang="en-US" sz="4400" i="1" dirty="0" smtClean="0"/>
              <a:t>a</a:t>
            </a:r>
            <a:r>
              <a:rPr lang="en-US" sz="4400" i="1" dirty="0" smtClean="0"/>
              <a:t> – b = a + (-b)</a:t>
            </a:r>
          </a:p>
          <a:p>
            <a:pPr lvl="1"/>
            <a:endParaRPr lang="en-US" sz="4400" dirty="0" smtClean="0"/>
          </a:p>
          <a:p>
            <a:r>
              <a:rPr lang="en-US" sz="4400" i="1" dirty="0" smtClean="0"/>
              <a:t>To subtract b, you add the opposite of b.</a:t>
            </a:r>
            <a:endParaRPr lang="en-US" sz="44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Simplify</a:t>
            </a:r>
          </a:p>
          <a:p>
            <a:pPr marL="514350" indent="-514350">
              <a:buAutoNum type="alphaLcParenR"/>
            </a:pPr>
            <a:r>
              <a:rPr lang="en-US" sz="4400" dirty="0" smtClean="0"/>
              <a:t>3 – 12</a:t>
            </a:r>
          </a:p>
          <a:p>
            <a:pPr marL="514350" indent="-514350">
              <a:buAutoNum type="alphaLcParenR"/>
            </a:pPr>
            <a:r>
              <a:rPr lang="en-US" sz="4400" dirty="0" smtClean="0"/>
              <a:t>-7 – 1</a:t>
            </a:r>
          </a:p>
          <a:p>
            <a:pPr marL="514350" indent="-514350">
              <a:buAutoNum type="alphaLcParenR"/>
            </a:pPr>
            <a:r>
              <a:rPr lang="en-US" sz="4400" dirty="0" smtClean="0"/>
              <a:t>-4 – (-10)</a:t>
            </a:r>
          </a:p>
          <a:p>
            <a:pPr marL="514350" indent="-514350">
              <a:buAutoNum type="alphaLcParenR"/>
            </a:pPr>
            <a:r>
              <a:rPr lang="en-US" sz="4400" dirty="0" smtClean="0"/>
              <a:t>y</a:t>
            </a:r>
            <a:r>
              <a:rPr lang="en-US" sz="4400" dirty="0" smtClean="0"/>
              <a:t> – (y + 6)</a:t>
            </a:r>
            <a:endParaRPr lang="en-US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-30 decreased by -19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opposite of the difference between </a:t>
            </a:r>
            <a:r>
              <a:rPr lang="en-US" i="1" dirty="0" smtClean="0"/>
              <a:t>a</a:t>
            </a:r>
            <a:r>
              <a:rPr lang="en-US" dirty="0" smtClean="0"/>
              <a:t> and</a:t>
            </a:r>
            <a:r>
              <a:rPr lang="en-US" i="1" dirty="0" smtClean="0"/>
              <a:t> b</a:t>
            </a:r>
            <a:endParaRPr lang="en-US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750</TotalTime>
  <Words>418</Words>
  <Application>Microsoft Office PowerPoint</Application>
  <PresentationFormat>On-screen Show 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Equity</vt:lpstr>
      <vt:lpstr>Chapter 2</vt:lpstr>
      <vt:lpstr>Objectives</vt:lpstr>
      <vt:lpstr>Rules for Addition</vt:lpstr>
      <vt:lpstr>Example 1</vt:lpstr>
      <vt:lpstr>Example 2</vt:lpstr>
      <vt:lpstr>Guided Practice</vt:lpstr>
      <vt:lpstr>Definition of Subtraction</vt:lpstr>
      <vt:lpstr>Example 4</vt:lpstr>
      <vt:lpstr>Example 5</vt:lpstr>
      <vt:lpstr>Example 6</vt:lpstr>
      <vt:lpstr>Homework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rplucker</dc:creator>
  <cp:lastModifiedBy>rplucker</cp:lastModifiedBy>
  <cp:revision>82</cp:revision>
  <dcterms:created xsi:type="dcterms:W3CDTF">2011-08-10T17:46:41Z</dcterms:created>
  <dcterms:modified xsi:type="dcterms:W3CDTF">2011-08-30T20:39:15Z</dcterms:modified>
</cp:coreProperties>
</file>